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D9F020-81E9-4578-8158-950C2F94AEEA}" type="datetimeFigureOut">
              <a:rPr lang="en-IN" smtClean="0"/>
              <a:t>23-04-2024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C9B6C8-38FB-43C8-8BA3-B75A06DA1E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1355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9B6C8-38FB-43C8-8BA3-B75A06DA1E0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386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409BF-9F1B-69D9-C38B-EBC496C5D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B42C30-6263-7887-1AA6-F62FD6F45F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77E59-9FF1-0D9E-EC78-0E7FDE884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1A0E4-FD28-EC15-CF9B-7A1257BC1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283A9-9E80-40C6-CA16-DA0F89596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5988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C2D9-0D39-7173-FE26-C40435A4D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E21433-7E5F-9953-D1B1-F7691FF86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A1FFF-A6E0-A821-3E6D-56522A14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2D6A1-36FF-56B2-C838-636CA92E8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78C01-48AA-5505-527B-3E9ADD8F9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0431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793DAF-F9B0-4445-8EE9-355439B066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3F96B-B5B4-823D-B717-B76F1B580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88E83-4AD4-BC30-0671-769519C4A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77263-9809-53C8-0E0E-6BE33C73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DD7AA-76ED-D5E2-D8FA-1D20983A1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016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4BEA-F055-5AC5-41BA-B73542152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5BFCF-8E41-F014-077A-80D479A3F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83F1F-6CEF-1BAF-DB5F-C914536E7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A4ADF-B964-59F3-F3F4-7648319B1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E3137-AFA0-2812-A32F-3CAB4B6CB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038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45A2E-D4C0-53B6-F971-D5717EC30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9F91A-D253-6CA7-CC7C-43519B2A3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46DC1-BA63-1DF6-1E2C-FB064368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6CF75-D6C9-7D6B-B085-25721F8FD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496D8-8A7E-5D0B-9C4B-5D6E7CA16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866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7933-8B55-6493-A5E6-5A9A564D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F42F9-F146-437F-00A8-008ADEDE21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21D058-ECB1-8BAC-0D25-C9C0CB19C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5222B-5BD1-2BF0-1EB5-96DE593F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78E58-C2E7-3169-216F-E10D33406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58EC6-0B84-D5B2-5247-9A9045D4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831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C3B3B-C83D-91DF-3C22-DDCA8304E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0671-694E-2B1C-22EE-AAFFDE822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6B0D1-81D6-514E-3698-22DBA8758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E8F45C-BE36-10CC-028B-AF23D818AC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60CC9B-27E3-549B-18C6-B00382E04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5146B-8C87-2DED-76C6-166D0D88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D8E770-3A8E-7493-FFD8-559C1A52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FEE10A-FB86-7417-C982-1AB9A3787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665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4BEAD-4B92-D74F-CA72-5E1127640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30FFAA-8B8B-79DD-19AB-A251E15AF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622AF-D2F8-EB48-6768-DE8676874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07C1F-8FEF-B89C-FB49-47B1D9FC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200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79AAFF-0F21-D935-FE15-22D8962D0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31B3CB-535B-35E6-74BA-BDE1A347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1B92B-B987-3C36-B306-F6280F47D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511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3F23-F5B8-D928-5AC1-B65538BA0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D8E6D-82C1-6067-1B84-A44BC37E4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BBCAB7-F615-4FFF-3C40-7AA4BDCA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301314-4D62-9978-15DB-3A626D7E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D91D4-D477-B5A4-B65B-1F0F23E6D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BE502-AE24-1887-0A7E-02F848067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880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0A8BF-CEC2-C22B-A041-4786D8B4D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36D7A6-22F3-7738-FF6E-B27CEEE09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047C03-8646-62E3-CF90-C67BEBBED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AF6A1-3172-3AE7-41C2-F41F39691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A818B-970E-0885-EC74-BE074CBB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4CCCC-8DAB-047D-2CAB-6FE2A6A69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3168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3A1F01-F4DB-3699-7AFD-0DF642FF3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3AB5B-0021-89C0-C7CA-3833CC5AB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F4FF3-BFA6-BEB7-2099-8024CC59AC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414B88-A590-46B5-94EB-AB5551F261B9}" type="datetimeFigureOut">
              <a:rPr lang="en-IN" smtClean="0"/>
              <a:t>22-04-2024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FA76B-7D83-D3C0-A1B1-5C57CE56C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0747A-40AC-59EC-C7D9-D01F76EA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9B0D7C-5BF4-4EE7-8DED-7BEEFDC213E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4352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lose-up of a police patch on a blue uniform&#10;&#10;Description automatically generated">
            <a:extLst>
              <a:ext uri="{FF2B5EF4-FFF2-40B4-BE49-F238E27FC236}">
                <a16:creationId xmlns:a16="http://schemas.microsoft.com/office/drawing/2014/main" id="{E24EF78D-0F92-95A8-7821-26D72CA2F6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0100" r="-1" b="6929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4" name="Picture 3" descr="A flag with white stars and yellow text&#10;&#10;Description automatically generated">
            <a:extLst>
              <a:ext uri="{FF2B5EF4-FFF2-40B4-BE49-F238E27FC236}">
                <a16:creationId xmlns:a16="http://schemas.microsoft.com/office/drawing/2014/main" id="{27CD579B-AB60-6870-66D7-549A6A983C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944" r="-1" b="20799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376B0E-6894-75FA-974C-0AAC69746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626" y="346382"/>
            <a:ext cx="6715431" cy="1655762"/>
          </a:xfrm>
        </p:spPr>
        <p:txBody>
          <a:bodyPr>
            <a:noAutofit/>
          </a:bodyPr>
          <a:lstStyle/>
          <a:p>
            <a:pPr algn="l"/>
            <a:r>
              <a:rPr lang="en-US" sz="28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NYPD Call Analysis for </a:t>
            </a:r>
            <a:br>
              <a:rPr lang="en-US" sz="28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0" i="1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Crime Hotspots Prediction and Response Optimization</a:t>
            </a:r>
            <a:endParaRPr lang="en-IN" sz="2800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456D0F-94C7-AB10-53BC-C1998D4C1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426" y="4292351"/>
            <a:ext cx="5395912" cy="228240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IN" sz="2000" dirty="0">
                <a:solidFill>
                  <a:schemeClr val="bg1"/>
                </a:solidFill>
              </a:rPr>
              <a:t>Team Members: </a:t>
            </a:r>
          </a:p>
          <a:p>
            <a:pPr algn="l"/>
            <a:endParaRPr lang="en-IN" sz="2000" dirty="0">
              <a:solidFill>
                <a:schemeClr val="bg1"/>
              </a:solidFill>
            </a:endParaRPr>
          </a:p>
          <a:p>
            <a:pPr algn="l"/>
            <a:r>
              <a:rPr lang="en-IN" sz="2000" dirty="0" err="1">
                <a:solidFill>
                  <a:schemeClr val="bg1"/>
                </a:solidFill>
              </a:rPr>
              <a:t>Heet</a:t>
            </a:r>
            <a:r>
              <a:rPr lang="en-IN" sz="2000" dirty="0">
                <a:solidFill>
                  <a:schemeClr val="bg1"/>
                </a:solidFill>
              </a:rPr>
              <a:t> Gala</a:t>
            </a:r>
          </a:p>
          <a:p>
            <a:pPr algn="l"/>
            <a:r>
              <a:rPr lang="en-IN" sz="2000" dirty="0">
                <a:solidFill>
                  <a:schemeClr val="bg1"/>
                </a:solidFill>
              </a:rPr>
              <a:t>Hemanth Chowdary</a:t>
            </a:r>
          </a:p>
          <a:p>
            <a:pPr algn="l"/>
            <a:r>
              <a:rPr lang="en-IN" sz="2000" dirty="0">
                <a:solidFill>
                  <a:schemeClr val="bg1"/>
                </a:solidFill>
              </a:rPr>
              <a:t>Mansi Gopani</a:t>
            </a:r>
          </a:p>
          <a:p>
            <a:pPr algn="l"/>
            <a:r>
              <a:rPr lang="en-IN" sz="2000" dirty="0">
                <a:solidFill>
                  <a:schemeClr val="bg1"/>
                </a:solidFill>
              </a:rPr>
              <a:t>Kunal </a:t>
            </a:r>
            <a:r>
              <a:rPr lang="en-IN" sz="2000" dirty="0" err="1">
                <a:solidFill>
                  <a:schemeClr val="bg1"/>
                </a:solidFill>
              </a:rPr>
              <a:t>Ahhirao</a:t>
            </a:r>
            <a:endParaRPr lang="en-IN" sz="2000" dirty="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916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B250C39F-3F6C-4D53-86D2-7BC6B2FF6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8A76A-B091-9534-FD20-24155AC66F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0A48D59-8581-41F7-B529-F4617FE07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6000">
                <a:schemeClr val="tx1">
                  <a:lumMod val="95000"/>
                  <a:lumOff val="5000"/>
                </a:schemeClr>
              </a:gs>
              <a:gs pos="90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713F-393D-288F-EF32-A6C0A9953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4" y="519577"/>
            <a:ext cx="4983726" cy="784060"/>
          </a:xfrm>
        </p:spPr>
        <p:txBody>
          <a:bodyPr anchor="b"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CB808-076A-34DA-0492-269EA9632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708021"/>
            <a:ext cx="4724400" cy="4630401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aims to improve emergency response systems and enhance public safety in New York City by analyzing NYPD call and weather data.</a:t>
            </a:r>
          </a:p>
          <a:p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primary stakeholders in our project are law enforcement agencies, with dispatchers as our secondary stakeholders.</a:t>
            </a:r>
            <a:endParaRPr 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aim to develop a model that can predict crime incidents in specific areas. This proactive approach can enable law enforcement agencies to allocate resources more effectively, contributing to a safer and more secure environment for residents and visitors alike.</a:t>
            </a:r>
            <a:endParaRPr lang="en-IN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20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5FFDEE-C2BC-F1AA-2C7C-178EC643D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1660" y="383223"/>
            <a:ext cx="4470604" cy="757319"/>
          </a:xfrm>
        </p:spPr>
        <p:txBody>
          <a:bodyPr anchor="t">
            <a:norm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Data Summary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543172-B009-A48B-1841-95428B9C7D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10"/>
          <a:stretch/>
        </p:blipFill>
        <p:spPr>
          <a:xfrm>
            <a:off x="20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effectLst/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789E4-B084-71D3-6C6B-90271FDBA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1523765"/>
            <a:ext cx="6140449" cy="5260493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project relies on a dataset capturing entries in ICAD, the NYPD's 911 system, containing 7,050,127 observations across 18 columns</a:t>
            </a:r>
          </a:p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 columns featuring incident details like borough, type, coordinates, and timestamps for the NYPD emergency responses. It also contains timestamps for dispatch, arrival, and closure of incidents, providing a detailed timeline for each event.</a:t>
            </a:r>
          </a:p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dataset contains a mix of categorical, numerical, and temporal data types.</a:t>
            </a:r>
          </a:p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One unique aspect is the nearly 100 unique </a:t>
            </a:r>
            <a:r>
              <a:rPr lang="en-US" sz="1800" b="0" i="0" dirty="0" err="1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radiocodes</a:t>
            </a:r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present in the dataset, with a focus on the top 8-9 crime radio codes. This focus narrows down the dataset to approximately 450,000 rows, aiding in a more targeted analysis of these specific types of incidents.</a:t>
            </a:r>
            <a:endParaRPr lang="en-US" sz="1800" dirty="0">
              <a:solidFill>
                <a:schemeClr val="bg1">
                  <a:alpha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800" dirty="0">
              <a:solidFill>
                <a:schemeClr val="bg1">
                  <a:alpha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831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40694C-0905-1E91-B181-6A6C213D7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497" y="402889"/>
            <a:ext cx="4265664" cy="639332"/>
          </a:xfrm>
        </p:spPr>
        <p:txBody>
          <a:bodyPr anchor="t">
            <a:normAutofit fontScale="90000"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BC0ED-DA0E-295D-8A2A-60D9CF32E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581" y="1445110"/>
            <a:ext cx="4391025" cy="5339148"/>
          </a:xfrm>
        </p:spPr>
        <p:txBody>
          <a:bodyPr>
            <a:normAutofit/>
          </a:bodyPr>
          <a:lstStyle/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Our preprocessing involved </a:t>
            </a:r>
            <a:r>
              <a:rPr lang="en-US" sz="18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converting date and time information into datetime objects for more precise temporal analysis. </a:t>
            </a:r>
          </a:p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NYPD response data were merged with external weather data to examine the influence of weather conditions on response times.</a:t>
            </a:r>
          </a:p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filtered the data based on </a:t>
            </a:r>
            <a:r>
              <a:rPr lang="en-US" sz="1800" b="0" i="0" dirty="0" err="1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radiocodes</a:t>
            </a:r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implementing one-hot encoding. </a:t>
            </a:r>
          </a:p>
          <a:p>
            <a:r>
              <a:rPr lang="en-US" sz="1800" b="0" i="0" dirty="0"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modeling, we used KNN, Decision Tree, and Random Forest algorithms. Among these, the Decision Tree algorithm achieved the highest accuracy.</a:t>
            </a:r>
            <a:endParaRPr lang="en-IN" sz="1800" dirty="0">
              <a:solidFill>
                <a:schemeClr val="bg1">
                  <a:alpha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A graph of a radio code&#10;&#10;Description automatically generated">
            <a:extLst>
              <a:ext uri="{FF2B5EF4-FFF2-40B4-BE49-F238E27FC236}">
                <a16:creationId xmlns:a16="http://schemas.microsoft.com/office/drawing/2014/main" id="{44E35EE6-300E-0DA0-D012-32CC6E81D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541841"/>
            <a:ext cx="5260976" cy="373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16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FD4019-10EA-A02E-B1EA-ACCC33C99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Analysis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59647-5613-3627-2440-E5A01C9FC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en-US" sz="1700" dirty="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7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he Decision Tree model achieved the highest accuracy of 70%, we are continuing to refine our models to improve accuracy and gain deeper insights into the factors affecting response times.</a:t>
            </a:r>
          </a:p>
          <a:p>
            <a:r>
              <a:rPr lang="en-US" sz="17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Our analysis has shown that response times vary significantly depending on the type of incident and the borough. </a:t>
            </a:r>
            <a:r>
              <a:rPr lang="en-US" sz="1700" dirty="0"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7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ncidents classified as "Assault" tend to have response times that are 10% longer than other types of incidents. Additionally, incidents in Manhattan generally have shorter response times, averaging about 5 minutes faster than those in the Bronx.</a:t>
            </a:r>
          </a:p>
          <a:p>
            <a:r>
              <a:rPr lang="en-US" sz="17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Weather conditions also have a notable impact on response times. Based on the analysis, the average response time during late evening hours (between 8 PM and 12 AM) was found to be 2.59 minutes, while the average response time during the daytime (between 8 AM and 4 PM) was slightly higher at 2.65 minutes. </a:t>
            </a:r>
          </a:p>
          <a:p>
            <a:r>
              <a:rPr lang="en-US" sz="17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The percentage increase in response time from daytime to late evening hours was calculated to be -2.13%. This indicates that, on average, there was a decrease in response time during late evening hours compared to daytime.</a:t>
            </a:r>
          </a:p>
        </p:txBody>
      </p:sp>
    </p:spTree>
    <p:extLst>
      <p:ext uri="{BB962C8B-B14F-4D97-AF65-F5344CB8AC3E}">
        <p14:creationId xmlns:p14="http://schemas.microsoft.com/office/powerpoint/2010/main" val="356561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C122FF-7DE0-C588-645B-87FF14758E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19" r="26284" b="1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1C7B7-CD7C-F43C-37B4-1E7E7D164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IN" sz="4000" dirty="0"/>
              <a:t>Upcoming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EC687-0FB5-6C76-F7AB-937CA16D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285999"/>
            <a:ext cx="6076682" cy="4498259"/>
          </a:xfrm>
        </p:spPr>
        <p:txBody>
          <a:bodyPr anchor="ctr"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Future work involves</a:t>
            </a:r>
            <a:r>
              <a:rPr lang="en-US" sz="24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improving the accuracy of our machine learning models for predicting response times.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One limitation we face is the absence of real-time data integration, which could enhance our ability to adjust response strategies dynamically. </a:t>
            </a:r>
          </a:p>
          <a:p>
            <a:r>
              <a:rPr lang="en-US" sz="2400" b="0" i="0" dirty="0"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In the future, we plan to incorporate more detailed weather data and investigate how specific events and public gatherings affect emergency response times.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662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 person shaking hands with a thank you sign&#10;&#10;Description automatically generated">
            <a:extLst>
              <a:ext uri="{FF2B5EF4-FFF2-40B4-BE49-F238E27FC236}">
                <a16:creationId xmlns:a16="http://schemas.microsoft.com/office/drawing/2014/main" id="{F00CF40F-FD2C-410F-8200-CFD4538AB1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3" name="Rectangle 4102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73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581</Words>
  <Application>Microsoft Office PowerPoint</Application>
  <PresentationFormat>Widescreen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NYPD Call Analysis for  Crime Hotspots Prediction and Response Optimization</vt:lpstr>
      <vt:lpstr>Introduction</vt:lpstr>
      <vt:lpstr>Data Summary</vt:lpstr>
      <vt:lpstr>Methodology</vt:lpstr>
      <vt:lpstr>Analysis</vt:lpstr>
      <vt:lpstr>Upcoming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NYPD Call Analysis for  Crime Hotspots Prediction and Response Optimization</dc:title>
  <dc:creator>Mansi Bhadresh Gopani</dc:creator>
  <cp:lastModifiedBy>Mansi Bhadresh Gopani</cp:lastModifiedBy>
  <cp:revision>10</cp:revision>
  <dcterms:created xsi:type="dcterms:W3CDTF">2024-04-22T19:40:13Z</dcterms:created>
  <dcterms:modified xsi:type="dcterms:W3CDTF">2024-04-23T05:39:39Z</dcterms:modified>
</cp:coreProperties>
</file>

<file path=docProps/thumbnail.jpeg>
</file>